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presProps" Target="presProps.xml"/>
</Relationships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axId val="92724103"/>
        <c:axId val="92336681"/>
      </c:barChart>
      <c:catAx>
        <c:axId val="92724103"/>
        <c:scaling>
          <c:orientation val="minMax"/>
        </c:scaling>
        <c:delete val="0"/>
        <c:axPos val="b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92336681"/>
        <c:auto val="1"/>
        <c:lblAlgn val="ctr"/>
        <c:lblOffset val="100"/>
        <c:noMultiLvlLbl val="0"/>
      </c:catAx>
      <c:valAx>
        <c:axId val="92336681"/>
        <c:scaling>
          <c:orientation val="minMax"/>
        </c:scaling>
        <c:delete val="0"/>
        <c:axPos val="l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92724103"/>
        <c:crossBetween val="midCat"/>
      </c:valAx>
      <c:spPr>
        <a:noFill/>
        <a:ln w="0">
          <a:noFill/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zero"/>
  </c:chart>
  <c:spPr>
    <a:noFill/>
    <a:ln w="0">
      <a:noFill/>
    </a:ln>
  </c:spPr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axId val="7698038"/>
        <c:axId val="19799374"/>
      </c:barChart>
      <c:catAx>
        <c:axId val="7698038"/>
        <c:scaling>
          <c:orientation val="minMax"/>
        </c:scaling>
        <c:delete val="0"/>
        <c:axPos val="b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19799374"/>
        <c:auto val="1"/>
        <c:lblAlgn val="ctr"/>
        <c:lblOffset val="100"/>
        <c:noMultiLvlLbl val="0"/>
      </c:catAx>
      <c:valAx>
        <c:axId val="19799374"/>
        <c:scaling>
          <c:orientation val="minMax"/>
        </c:scaling>
        <c:delete val="0"/>
        <c:axPos val="l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7698038"/>
        <c:crossBetween val="midCat"/>
      </c:valAx>
      <c:spPr>
        <a:noFill/>
        <a:ln w="0">
          <a:noFill/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zero"/>
  </c:chart>
  <c:spPr>
    <a:noFill/>
    <a:ln w="0">
      <a:noFill/>
    </a:ln>
  </c:spPr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axId val="21030265"/>
        <c:axId val="27518834"/>
      </c:barChart>
      <c:catAx>
        <c:axId val="21030265"/>
        <c:scaling>
          <c:orientation val="minMax"/>
        </c:scaling>
        <c:delete val="0"/>
        <c:axPos val="b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27518834"/>
        <c:auto val="1"/>
        <c:lblAlgn val="ctr"/>
        <c:lblOffset val="100"/>
        <c:noMultiLvlLbl val="0"/>
      </c:catAx>
      <c:valAx>
        <c:axId val="27518834"/>
        <c:scaling>
          <c:orientation val="minMax"/>
        </c:scaling>
        <c:delete val="0"/>
        <c:axPos val="l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21030265"/>
        <c:crossBetween val="midCat"/>
      </c:valAx>
      <c:spPr>
        <a:noFill/>
        <a:ln w="0">
          <a:noFill/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zero"/>
  </c:chart>
  <c:spPr>
    <a:noFill/>
    <a:ln w="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a-E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a-E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a-E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a-E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13;p10" descr=""/>
          <p:cNvPicPr/>
          <p:nvPr/>
        </p:nvPicPr>
        <p:blipFill>
          <a:blip r:embed="rId2"/>
          <a:stretch/>
        </p:blipFill>
        <p:spPr>
          <a:xfrm>
            <a:off x="0" y="-9360"/>
            <a:ext cx="7263360" cy="1027080"/>
          </a:xfrm>
          <a:prstGeom prst="rect">
            <a:avLst/>
          </a:prstGeom>
          <a:ln w="0">
            <a:noFill/>
          </a:ln>
        </p:spPr>
      </p:pic>
      <p:sp>
        <p:nvSpPr>
          <p:cNvPr id="1" name="Google Shape;14;p10"/>
          <p:cNvSpPr/>
          <p:nvPr/>
        </p:nvSpPr>
        <p:spPr>
          <a:xfrm>
            <a:off x="0" y="4730400"/>
            <a:ext cx="9143280" cy="412560"/>
          </a:xfrm>
          <a:prstGeom prst="rect">
            <a:avLst/>
          </a:prstGeom>
          <a:solidFill>
            <a:srgbClr val="5eccd4"/>
          </a:solidFill>
          <a:ln w="9525">
            <a:solidFill>
              <a:srgbClr val="5eccd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a-ES" sz="1100" spc="-1" strike="noStrike">
                <a:solidFill>
                  <a:schemeClr val="lt1"/>
                </a:solidFill>
                <a:highlight>
                  <a:srgbClr val="5eccd4"/>
                </a:highlight>
                <a:latin typeface="Arial"/>
                <a:ea typeface="Arial"/>
              </a:rPr>
              <a:t> </a:t>
            </a:r>
            <a:r>
              <a:rPr b="0" lang="ca-ES" sz="1100" spc="-1" strike="noStrike">
                <a:solidFill>
                  <a:schemeClr val="lt1"/>
                </a:solidFill>
                <a:highlight>
                  <a:srgbClr val="5eccd4"/>
                </a:highlight>
                <a:latin typeface="Arial"/>
                <a:ea typeface="Arial"/>
              </a:rPr>
              <a:t>santandreusalut.cat</a:t>
            </a:r>
            <a:endParaRPr b="0" lang="ca-E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a-ES" sz="1800" spc="-1" strike="noStrike">
                <a:solidFill>
                  <a:srgbClr val="000000"/>
                </a:solidFill>
                <a:latin typeface="Arial"/>
              </a:rPr>
              <a:t>Feu clic per a editar el format del text del títol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800" spc="-1" strike="noStrike">
                <a:solidFill>
                  <a:srgbClr val="000000"/>
                </a:solidFill>
                <a:latin typeface="Arial"/>
              </a:rPr>
              <a:t>Feu clic per a editar el format del text de l'esquema</a:t>
            </a: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Segon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1800" spc="-1" strike="noStrike">
                <a:solidFill>
                  <a:srgbClr val="000000"/>
                </a:solidFill>
                <a:latin typeface="Arial"/>
              </a:rPr>
              <a:t>Tercer nivell de l'esquema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a-ES" sz="1800" spc="-1" strike="noStrike">
                <a:solidFill>
                  <a:srgbClr val="000000"/>
                </a:solidFill>
                <a:latin typeface="Arial"/>
              </a:rPr>
              <a:t>Quart nivell de l'esquema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Cinquè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Sisè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Setè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16;p11"/>
          <p:cNvSpPr/>
          <p:nvPr/>
        </p:nvSpPr>
        <p:spPr>
          <a:xfrm>
            <a:off x="-46440" y="0"/>
            <a:ext cx="9226440" cy="5194080"/>
          </a:xfrm>
          <a:prstGeom prst="rect">
            <a:avLst/>
          </a:prstGeom>
          <a:solidFill>
            <a:srgbClr val="5eccd4"/>
          </a:solidFill>
          <a:ln w="9525">
            <a:solidFill>
              <a:srgbClr val="5eccd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100" spc="-1" strike="noStrike">
                <a:solidFill>
                  <a:schemeClr val="lt1"/>
                </a:solidFill>
                <a:highlight>
                  <a:srgbClr val="5eccd4"/>
                </a:highlight>
                <a:latin typeface="Montserrat"/>
                <a:ea typeface="Montserrat"/>
              </a:rPr>
              <a:t> </a:t>
            </a:r>
            <a:r>
              <a:rPr b="0" lang="ca-ES" sz="2100" spc="-1" strike="noStrike">
                <a:solidFill>
                  <a:schemeClr val="lt1"/>
                </a:solidFill>
                <a:highlight>
                  <a:srgbClr val="5eccd4"/>
                </a:highlight>
                <a:latin typeface="Montserrat"/>
                <a:ea typeface="Montserrat"/>
              </a:rPr>
              <a:t>santandreusalut.cat</a:t>
            </a:r>
            <a:endParaRPr b="0" lang="ca-ES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a-ES" sz="1800" spc="-1" strike="noStrike">
                <a:solidFill>
                  <a:srgbClr val="000000"/>
                </a:solidFill>
                <a:latin typeface="Arial"/>
              </a:rPr>
              <a:t>Feu clic per a editar el format del text del títol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800" spc="-1" strike="noStrike">
                <a:solidFill>
                  <a:srgbClr val="000000"/>
                </a:solidFill>
                <a:latin typeface="Arial"/>
              </a:rPr>
              <a:t>Feu clic per a editar el format del text de l'esquema</a:t>
            </a: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Segon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1800" spc="-1" strike="noStrike">
                <a:solidFill>
                  <a:srgbClr val="000000"/>
                </a:solidFill>
                <a:latin typeface="Arial"/>
              </a:rPr>
              <a:t>Tercer nivell de l'esquema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a-ES" sz="1800" spc="-1" strike="noStrike">
                <a:solidFill>
                  <a:srgbClr val="000000"/>
                </a:solidFill>
                <a:latin typeface="Arial"/>
              </a:rPr>
              <a:t>Quart nivell de l'esquema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Cinquè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Sisè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a-ES" sz="2000" spc="-1" strike="noStrike">
                <a:solidFill>
                  <a:srgbClr val="000000"/>
                </a:solidFill>
                <a:latin typeface="Arial"/>
              </a:rPr>
              <a:t>Setè nivell de l'esquema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39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40.xm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41.xm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1 CuadroTexto"/>
          <p:cNvSpPr/>
          <p:nvPr/>
        </p:nvSpPr>
        <p:spPr>
          <a:xfrm>
            <a:off x="190440" y="934200"/>
            <a:ext cx="873216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ca-ES" sz="4000" spc="-1" strike="noStrike">
                <a:solidFill>
                  <a:srgbClr val="225970"/>
                </a:solidFill>
                <a:latin typeface="Cera PRO Medium"/>
                <a:ea typeface="Arial"/>
              </a:rPr>
              <a:t>DETECCIÓ DE CASOS DE DISFÀGIA A LA UNITAT DE PSICOGERIATRIA EN PACIENTS NO DIAGNOSTICATS PRÈVIAMENT</a:t>
            </a:r>
            <a:endParaRPr b="0" lang="ca-E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2 CuadroTexto"/>
          <p:cNvSpPr/>
          <p:nvPr/>
        </p:nvSpPr>
        <p:spPr>
          <a:xfrm>
            <a:off x="1692000" y="3500640"/>
            <a:ext cx="5759640" cy="63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era PRO Light"/>
                <a:ea typeface="Arial"/>
              </a:rPr>
              <a:t>Ficapal, Imma (Logopeda i Terapeuta ocupacional)</a:t>
            </a:r>
            <a:endParaRPr b="0" lang="ca-ES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era PRO Light"/>
                <a:ea typeface="Arial"/>
              </a:rPr>
              <a:t>García, Iolanda (Infermera)</a:t>
            </a:r>
            <a:endParaRPr b="0" lang="ca-ES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era PRO Light"/>
                <a:ea typeface="Arial"/>
              </a:rPr>
              <a:t>Monferrer, Montse (Infermera)</a:t>
            </a:r>
            <a:endParaRPr b="0" lang="ca-E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47;p3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CONCLUSIONS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CuadroTexto 1"/>
          <p:cNvSpPr/>
          <p:nvPr/>
        </p:nvSpPr>
        <p:spPr>
          <a:xfrm>
            <a:off x="543240" y="1420560"/>
            <a:ext cx="8394480" cy="362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-216000">
              <a:lnSpc>
                <a:spcPct val="100000"/>
              </a:lnSpc>
              <a:buClr>
                <a:srgbClr val="225970"/>
              </a:buClr>
              <a:buFont typeface="StarSymbol"/>
              <a:buChar char="-"/>
              <a:tabLst>
                <a:tab algn="l" pos="0"/>
              </a:tabLst>
            </a:pPr>
            <a:r>
              <a:rPr b="0" lang="it-IT" sz="2800" spc="-1" strike="noStrike">
                <a:solidFill>
                  <a:srgbClr val="225970"/>
                </a:solidFill>
                <a:latin typeface="Cera PRO Medium"/>
                <a:ea typeface="Arial"/>
              </a:rPr>
              <a:t> </a:t>
            </a:r>
            <a:r>
              <a:rPr b="0" lang="it-IT" sz="2800" spc="-1" strike="noStrike">
                <a:solidFill>
                  <a:srgbClr val="225970"/>
                </a:solidFill>
                <a:latin typeface="Cera PRO Medium"/>
                <a:ea typeface="Arial"/>
              </a:rPr>
              <a:t>En aquest estudi es detecta un infradiagnòstic important d’aquesta patologia. Només en el </a:t>
            </a:r>
            <a:r>
              <a:rPr b="0" lang="it-IT" sz="2800" spc="-1" strike="noStrike">
                <a:solidFill>
                  <a:srgbClr val="ff3399"/>
                </a:solidFill>
                <a:latin typeface="Cera PRO Medium"/>
                <a:ea typeface="Arial"/>
              </a:rPr>
              <a:t>25%</a:t>
            </a:r>
            <a:r>
              <a:rPr b="0" lang="it-IT" sz="2800" spc="-1" strike="noStrike">
                <a:solidFill>
                  <a:srgbClr val="225970"/>
                </a:solidFill>
                <a:latin typeface="Cera PRO Medium"/>
                <a:ea typeface="Arial"/>
              </a:rPr>
              <a:t> dels pacients amb disfàgia consta en l’informe de derivació.</a:t>
            </a: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225970"/>
              </a:buClr>
              <a:buFont typeface="StarSymbol"/>
              <a:buChar char="-"/>
              <a:tabLst>
                <a:tab algn="l" pos="0"/>
              </a:tabLst>
            </a:pPr>
            <a:r>
              <a:rPr b="0" lang="it-IT" sz="2800" spc="-1" strike="noStrike">
                <a:solidFill>
                  <a:srgbClr val="225970"/>
                </a:solidFill>
                <a:latin typeface="Cera PRO Medium"/>
                <a:ea typeface="DejaVu Sans"/>
              </a:rPr>
              <a:t> </a:t>
            </a:r>
            <a:r>
              <a:rPr b="0" lang="it-IT" sz="2800" spc="-1" strike="noStrike">
                <a:solidFill>
                  <a:srgbClr val="225970"/>
                </a:solidFill>
                <a:latin typeface="Cera PRO Medium"/>
                <a:ea typeface="DejaVu Sans"/>
              </a:rPr>
              <a:t>El treball interdisciplinar és clau per la detecció i intervenció en la disfàgia</a:t>
            </a: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47;p3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CONCLUSIONS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adroTexto 2"/>
          <p:cNvSpPr/>
          <p:nvPr/>
        </p:nvSpPr>
        <p:spPr>
          <a:xfrm>
            <a:off x="228600" y="1070640"/>
            <a:ext cx="8915040" cy="271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it-IT" sz="2400" spc="-1" strike="noStrike">
                <a:solidFill>
                  <a:srgbClr val="225970"/>
                </a:solidFill>
                <a:latin typeface="Cera PRO Medium"/>
                <a:ea typeface="Arial"/>
              </a:rPr>
              <a:t>- Tot i l’elevada prevalença de disfàgia en la població geriàtrica, aquest problema de salut sovint no s’inclou en els informes ni en la història clínica compartida. </a:t>
            </a:r>
            <a:endParaRPr b="0" lang="ca-E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it-IT" sz="2400" spc="-1" strike="noStrike">
                <a:solidFill>
                  <a:srgbClr val="ff3399"/>
                </a:solidFill>
                <a:latin typeface="Cera PRO Medium"/>
                <a:ea typeface="Arial"/>
              </a:rPr>
              <a:t>La manca de transferència d’informació clínica entre els diferents nivells assistencials  </a:t>
            </a:r>
            <a:r>
              <a:rPr b="0" lang="it-IT" sz="2400" spc="-1" strike="noStrike">
                <a:solidFill>
                  <a:srgbClr val="225970"/>
                </a:solidFill>
                <a:latin typeface="Cera PRO Medium"/>
                <a:ea typeface="Arial"/>
              </a:rPr>
              <a:t>contribueix a una  menor conscienciació per part dels familiars sobre possibles complicacions.</a:t>
            </a:r>
            <a:endParaRPr b="0" lang="ca-E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adroTexto 1"/>
          <p:cNvSpPr/>
          <p:nvPr/>
        </p:nvSpPr>
        <p:spPr>
          <a:xfrm>
            <a:off x="1472040" y="1147320"/>
            <a:ext cx="6422760" cy="100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ca-ES" sz="6000" spc="-1" strike="noStrike">
                <a:solidFill>
                  <a:srgbClr val="008080"/>
                </a:solidFill>
                <a:latin typeface="Arial"/>
                <a:ea typeface="DejaVu Sans"/>
              </a:rPr>
              <a:t>Moltes gràcies</a:t>
            </a:r>
            <a:endParaRPr b="0" lang="ca-ES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8 Rectángulo"/>
          <p:cNvSpPr/>
          <p:nvPr/>
        </p:nvSpPr>
        <p:spPr>
          <a:xfrm>
            <a:off x="985680" y="1060920"/>
            <a:ext cx="674820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La </a:t>
            </a:r>
            <a:r>
              <a:rPr b="1" lang="it-IT" sz="1800" spc="-1" strike="noStrike">
                <a:solidFill>
                  <a:srgbClr val="ff3399"/>
                </a:solidFill>
                <a:latin typeface="Cera PRO Medium"/>
                <a:ea typeface="Arial"/>
              </a:rPr>
              <a:t>disfàgia</a:t>
            </a:r>
            <a:r>
              <a:rPr b="0" lang="it-IT" sz="1800" spc="-1" strike="noStrike">
                <a:solidFill>
                  <a:srgbClr val="ff6d6d"/>
                </a:solidFill>
                <a:latin typeface="Cera PRO Medium"/>
                <a:ea typeface="Arial"/>
              </a:rPr>
              <a:t> </a:t>
            </a: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és un trastorn que dificulta o impedeix el pas dels aliments sòlids o líquids des de la boca fins a l’estómac.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9 Rectángulo"/>
          <p:cNvSpPr/>
          <p:nvPr/>
        </p:nvSpPr>
        <p:spPr>
          <a:xfrm>
            <a:off x="985680" y="1865880"/>
            <a:ext cx="6748200" cy="167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És una de les síndromes geriàtriques menys coneguda i més </a:t>
            </a:r>
            <a:r>
              <a:rPr b="1" lang="it-IT" sz="1800" spc="-1" strike="noStrike">
                <a:solidFill>
                  <a:srgbClr val="ff3399"/>
                </a:solidFill>
                <a:latin typeface="Cera PRO Medium"/>
                <a:ea typeface="Arial"/>
              </a:rPr>
              <a:t>infravalorada</a:t>
            </a:r>
            <a:r>
              <a:rPr b="0" lang="it-IT" sz="1800" spc="-1" strike="noStrike">
                <a:solidFill>
                  <a:srgbClr val="000000"/>
                </a:solidFill>
                <a:latin typeface="Cera PRO Medium"/>
                <a:ea typeface="Arial"/>
              </a:rPr>
              <a:t>.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Sovint afecta a les persones amb demència, i sol confluir amb altres síndromes també molt prevalents com la davallada funcional, síndrome confussional aguda i la fragilitat. 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ca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11 Rectángulo"/>
          <p:cNvSpPr/>
          <p:nvPr/>
        </p:nvSpPr>
        <p:spPr>
          <a:xfrm>
            <a:off x="985680" y="3430440"/>
            <a:ext cx="674820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/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Les principals </a:t>
            </a:r>
            <a:r>
              <a:rPr b="1" lang="it-IT" sz="1800" spc="-1" strike="noStrike">
                <a:solidFill>
                  <a:srgbClr val="ff3399"/>
                </a:solidFill>
                <a:latin typeface="Cera PRO Medium"/>
                <a:ea typeface="Arial"/>
              </a:rPr>
              <a:t>complicacions</a:t>
            </a:r>
            <a:r>
              <a:rPr b="0" lang="it-IT" sz="1800" spc="-1" strike="noStrike">
                <a:solidFill>
                  <a:srgbClr val="ff0000"/>
                </a:solidFill>
                <a:latin typeface="Cera PRO Medium"/>
                <a:ea typeface="Arial"/>
              </a:rPr>
              <a:t> </a:t>
            </a: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de la disfàgia són: malnutrició, deshidratació i infeccions respiratòries .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47;p3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OBJECTIU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CuadroTexto 3"/>
          <p:cNvSpPr/>
          <p:nvPr/>
        </p:nvSpPr>
        <p:spPr>
          <a:xfrm>
            <a:off x="1080000" y="1495800"/>
            <a:ext cx="7281000" cy="173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3600" spc="-1" strike="noStrike">
                <a:solidFill>
                  <a:srgbClr val="225970"/>
                </a:solidFill>
                <a:latin typeface="Cera PRO Medium"/>
                <a:ea typeface="Arial"/>
              </a:rPr>
              <a:t>Conèixer el possible infradiagnosi de disfàgia en pacients ingressats a la unitat de psicogeritaria.</a:t>
            </a:r>
            <a:endParaRPr b="0" lang="ca-E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47;p3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METODOLOGIA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CuadroTexto 3"/>
          <p:cNvSpPr/>
          <p:nvPr/>
        </p:nvSpPr>
        <p:spPr>
          <a:xfrm>
            <a:off x="568080" y="1144440"/>
            <a:ext cx="7835760" cy="173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it-IT" sz="2400" spc="-1" strike="noStrike">
                <a:solidFill>
                  <a:srgbClr val="225970"/>
                </a:solidFill>
                <a:latin typeface="Cera PRO Medium"/>
                <a:ea typeface="Arial"/>
              </a:rPr>
              <a:t>Estudi descriptiu transversal.</a:t>
            </a:r>
            <a:endParaRPr b="0" lang="ca-E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it-IT" sz="2400" spc="-1" strike="noStrike">
                <a:solidFill>
                  <a:srgbClr val="225970"/>
                </a:solidFill>
                <a:latin typeface="Cera PRO Medium"/>
                <a:ea typeface="Arial"/>
              </a:rPr>
              <a:t>Ingressos realitzats entre l’1 d’abril i el 30 de juny del 2023.</a:t>
            </a:r>
            <a:endParaRPr b="0" lang="ca-E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it-IT" sz="2400" spc="-1" strike="noStrike">
                <a:solidFill>
                  <a:srgbClr val="225970"/>
                </a:solidFill>
                <a:latin typeface="Cera PRO Medium"/>
                <a:ea typeface="Arial"/>
              </a:rPr>
              <a:t>Mostra de 83 pacients.</a:t>
            </a:r>
            <a:endParaRPr b="0" lang="ca-E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4" name="Gráfico 6" descr="Mujer con un cárdigan"/>
          <p:cNvPicPr/>
          <p:nvPr/>
        </p:nvPicPr>
        <p:blipFill>
          <a:blip r:embed="rId1"/>
          <a:stretch/>
        </p:blipFill>
        <p:spPr>
          <a:xfrm>
            <a:off x="3816720" y="2826360"/>
            <a:ext cx="1652760" cy="1644840"/>
          </a:xfrm>
          <a:prstGeom prst="rect">
            <a:avLst/>
          </a:prstGeom>
          <a:ln w="0">
            <a:noFill/>
          </a:ln>
        </p:spPr>
      </p:pic>
      <p:sp>
        <p:nvSpPr>
          <p:cNvPr id="105" name="CuadroTexto 10"/>
          <p:cNvSpPr/>
          <p:nvPr/>
        </p:nvSpPr>
        <p:spPr>
          <a:xfrm>
            <a:off x="1208160" y="2902680"/>
            <a:ext cx="2697480" cy="363960"/>
          </a:xfrm>
          <a:prstGeom prst="rect">
            <a:avLst/>
          </a:prstGeom>
          <a:noFill/>
          <a:ln cap="rnd" w="0">
            <a:solidFill>
              <a:srgbClr val="5b9bd5"/>
            </a:solidFill>
            <a:prstDash val="dash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 </a:t>
            </a: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Mitjana d’edat: 81,5 anys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CuadroTexto 11"/>
          <p:cNvSpPr/>
          <p:nvPr/>
        </p:nvSpPr>
        <p:spPr>
          <a:xfrm>
            <a:off x="495000" y="3502080"/>
            <a:ext cx="3089520" cy="912600"/>
          </a:xfrm>
          <a:prstGeom prst="rect">
            <a:avLst/>
          </a:prstGeom>
          <a:noFill/>
          <a:ln w="0">
            <a:solidFill>
              <a:srgbClr val="5b9bd5"/>
            </a:solidFill>
            <a:prstDash val="dash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it-IT" sz="1800" spc="-1" strike="noStrike">
                <a:solidFill>
                  <a:srgbClr val="225970"/>
                </a:solidFill>
                <a:latin typeface="Cera PRO Medium"/>
                <a:ea typeface="Arial"/>
              </a:rPr>
              <a:t>Diagnòstic: deteriorament cognitiu i/o trastorns de conducta</a:t>
            </a:r>
            <a:endParaRPr b="0" lang="ca-ES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7" name="Tabla 13"/>
          <p:cNvGraphicFramePr/>
          <p:nvPr/>
        </p:nvGraphicFramePr>
        <p:xfrm>
          <a:off x="5669280" y="3035880"/>
          <a:ext cx="3306600" cy="1164240"/>
        </p:xfrm>
        <a:graphic>
          <a:graphicData uri="http://schemas.openxmlformats.org/drawingml/2006/table">
            <a:tbl>
              <a:tblPr/>
              <a:tblGrid>
                <a:gridCol w="1102320"/>
                <a:gridCol w="1102320"/>
                <a:gridCol w="1102320"/>
              </a:tblGrid>
              <a:tr h="388080">
                <a:tc gridSpan="3"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a-ES" sz="1800" spc="-1" strike="noStrike">
                          <a:solidFill>
                            <a:srgbClr val="008080"/>
                          </a:solidFill>
                          <a:latin typeface="Arial"/>
                          <a:ea typeface="DejaVu Sans"/>
                        </a:rPr>
                        <a:t>Índex de Barthel</a:t>
                      </a:r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5eccd4"/>
                      </a:solidFill>
                    </a:lnL>
                    <a:lnR w="12240">
                      <a:solidFill>
                        <a:srgbClr val="5eccd4"/>
                      </a:solidFill>
                    </a:lnR>
                    <a:lnT w="12240">
                      <a:solidFill>
                        <a:srgbClr val="5eccd4"/>
                      </a:solidFill>
                    </a:lnT>
                    <a:lnB w="12240">
                      <a:solidFill>
                        <a:srgbClr val="5eccd4"/>
                      </a:solidFill>
                    </a:lnB>
                    <a:solidFill>
                      <a:srgbClr val="e9f5f7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80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a-ES" sz="1800" spc="-1" strike="noStrike">
                          <a:solidFill>
                            <a:srgbClr val="008080"/>
                          </a:solidFill>
                          <a:latin typeface="Arial"/>
                          <a:ea typeface="DejaVu Sans"/>
                        </a:rPr>
                        <a:t>Lleu</a:t>
                      </a:r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5eccd4"/>
                      </a:solidFill>
                    </a:lnL>
                    <a:lnR w="12240">
                      <a:solidFill>
                        <a:srgbClr val="5eccd4"/>
                      </a:solidFill>
                    </a:lnR>
                    <a:lnT w="12240">
                      <a:solidFill>
                        <a:srgbClr val="5eccd4"/>
                      </a:solidFill>
                    </a:lnT>
                    <a:lnB w="12240">
                      <a:solidFill>
                        <a:srgbClr val="5eccd4"/>
                      </a:solidFill>
                    </a:lnB>
                    <a:solidFill>
                      <a:srgbClr val="d2ec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a-ES" sz="1800" spc="-1" strike="noStrike">
                          <a:solidFill>
                            <a:srgbClr val="008080"/>
                          </a:solidFill>
                          <a:latin typeface="Arial"/>
                          <a:ea typeface="DejaVu Sans"/>
                        </a:rPr>
                        <a:t>Moderat</a:t>
                      </a:r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5eccd4"/>
                      </a:solidFill>
                    </a:lnL>
                    <a:lnR w="12240">
                      <a:solidFill>
                        <a:srgbClr val="5eccd4"/>
                      </a:solidFill>
                    </a:lnR>
                    <a:lnT w="12240">
                      <a:solidFill>
                        <a:srgbClr val="5eccd4"/>
                      </a:solidFill>
                    </a:lnT>
                    <a:lnB w="12240">
                      <a:solidFill>
                        <a:srgbClr val="5eccd4"/>
                      </a:solidFill>
                    </a:lnB>
                    <a:solidFill>
                      <a:srgbClr val="d2ec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a-ES" sz="1800" spc="-1" strike="noStrike">
                          <a:solidFill>
                            <a:srgbClr val="008080"/>
                          </a:solidFill>
                          <a:latin typeface="Arial"/>
                          <a:ea typeface="DejaVu Sans"/>
                        </a:rPr>
                        <a:t>Greu</a:t>
                      </a:r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5eccd4"/>
                      </a:solidFill>
                    </a:lnL>
                    <a:lnR w="12240">
                      <a:solidFill>
                        <a:srgbClr val="5eccd4"/>
                      </a:solidFill>
                    </a:lnR>
                    <a:lnT w="12240">
                      <a:solidFill>
                        <a:srgbClr val="5eccd4"/>
                      </a:solidFill>
                    </a:lnT>
                    <a:lnB w="12240">
                      <a:solidFill>
                        <a:srgbClr val="5eccd4"/>
                      </a:solidFill>
                    </a:lnB>
                    <a:solidFill>
                      <a:srgbClr val="d2ecef"/>
                    </a:solidFill>
                  </a:tcPr>
                </a:tc>
              </a:tr>
              <a:tr h="3880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a-ES" sz="1800" spc="-1" strike="noStrike">
                          <a:solidFill>
                            <a:srgbClr val="008080"/>
                          </a:solidFill>
                          <a:latin typeface="Arial"/>
                          <a:ea typeface="DejaVu Sans"/>
                        </a:rPr>
                        <a:t>33,7 %</a:t>
                      </a:r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5eccd4"/>
                      </a:solidFill>
                    </a:lnL>
                    <a:lnR w="12240">
                      <a:solidFill>
                        <a:srgbClr val="5eccd4"/>
                      </a:solidFill>
                    </a:lnR>
                    <a:lnT w="12240">
                      <a:solidFill>
                        <a:srgbClr val="5eccd4"/>
                      </a:solidFill>
                    </a:lnT>
                    <a:lnB w="12240">
                      <a:solidFill>
                        <a:srgbClr val="5eccd4"/>
                      </a:solidFill>
                    </a:lnB>
                    <a:solidFill>
                      <a:srgbClr val="e9f5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a-ES" sz="1800" spc="-1" strike="noStrike">
                          <a:solidFill>
                            <a:srgbClr val="008080"/>
                          </a:solidFill>
                          <a:latin typeface="Arial"/>
                          <a:ea typeface="DejaVu Sans"/>
                        </a:rPr>
                        <a:t>27,3%</a:t>
                      </a:r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5eccd4"/>
                      </a:solidFill>
                    </a:lnL>
                    <a:lnR w="12240">
                      <a:solidFill>
                        <a:srgbClr val="5eccd4"/>
                      </a:solidFill>
                    </a:lnR>
                    <a:lnT w="12240">
                      <a:solidFill>
                        <a:srgbClr val="5eccd4"/>
                      </a:solidFill>
                    </a:lnT>
                    <a:lnB w="12240">
                      <a:solidFill>
                        <a:srgbClr val="5eccd4"/>
                      </a:solidFill>
                    </a:lnB>
                    <a:solidFill>
                      <a:srgbClr val="e9f5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a-ES" sz="1800" spc="-1" strike="noStrike">
                          <a:solidFill>
                            <a:srgbClr val="008080"/>
                          </a:solidFill>
                          <a:latin typeface="Arial"/>
                          <a:ea typeface="DejaVu Sans"/>
                        </a:rPr>
                        <a:t>35,4%</a:t>
                      </a:r>
                      <a:endParaRPr b="0" lang="ca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5eccd4"/>
                      </a:solidFill>
                    </a:lnL>
                    <a:lnR w="12240">
                      <a:solidFill>
                        <a:srgbClr val="5eccd4"/>
                      </a:solidFill>
                    </a:lnR>
                    <a:lnT w="12240">
                      <a:solidFill>
                        <a:srgbClr val="5eccd4"/>
                      </a:solidFill>
                    </a:lnT>
                    <a:lnB w="12240">
                      <a:solidFill>
                        <a:srgbClr val="5eccd4"/>
                      </a:solidFill>
                    </a:lnB>
                    <a:solidFill>
                      <a:srgbClr val="e9f5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47;p3"/>
          <p:cNvSpPr/>
          <p:nvPr/>
        </p:nvSpPr>
        <p:spPr>
          <a:xfrm>
            <a:off x="276984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METODOLOGIA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CuadroTexto 3"/>
          <p:cNvSpPr/>
          <p:nvPr/>
        </p:nvSpPr>
        <p:spPr>
          <a:xfrm>
            <a:off x="365760" y="1059120"/>
            <a:ext cx="8397000" cy="313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CRIBRATGE D’INFERMERIA: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- Revisió història clínica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- Estat cognitiu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- Observació general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- Exploració cavitat oral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- </a:t>
            </a:r>
            <a:r>
              <a:rPr b="0" lang="it-IT" sz="2000" spc="-1" strike="noStrike">
                <a:solidFill>
                  <a:srgbClr val="ff3399"/>
                </a:solidFill>
                <a:latin typeface="Cera PRO Medium"/>
                <a:ea typeface="Arial"/>
              </a:rPr>
              <a:t>Interrogatori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 (familiar, pacient, persona cuidadora) 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	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- </a:t>
            </a:r>
            <a:r>
              <a:rPr b="0" lang="it-IT" sz="2000" spc="-1" strike="noStrike">
                <a:solidFill>
                  <a:srgbClr val="ff3399"/>
                </a:solidFill>
                <a:latin typeface="Cera PRO Medium"/>
                <a:ea typeface="Arial"/>
              </a:rPr>
              <a:t>Observació directa </a:t>
            </a: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durant la deglució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25970"/>
                </a:solidFill>
                <a:latin typeface="Cera PRO Medium"/>
                <a:ea typeface="Arial"/>
              </a:rPr>
              <a:t>En el cas de detecció de símptomes, es realitza </a:t>
            </a:r>
            <a:r>
              <a:rPr b="0" lang="it-IT" sz="2000" spc="-1" strike="noStrike">
                <a:solidFill>
                  <a:srgbClr val="ff3399"/>
                </a:solidFill>
                <a:latin typeface="Cera PRO Medium"/>
                <a:ea typeface="Arial"/>
              </a:rPr>
              <a:t>interconsulta al servei de logopèdia. </a:t>
            </a:r>
            <a:endParaRPr b="0" lang="ca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Imagen 167" descr=""/>
          <p:cNvPicPr/>
          <p:nvPr/>
        </p:nvPicPr>
        <p:blipFill>
          <a:blip r:embed="rId1"/>
          <a:stretch/>
        </p:blipFill>
        <p:spPr>
          <a:xfrm>
            <a:off x="1473840" y="762120"/>
            <a:ext cx="6436080" cy="3981240"/>
          </a:xfrm>
          <a:prstGeom prst="rect">
            <a:avLst/>
          </a:prstGeom>
          <a:ln w="0">
            <a:noFill/>
          </a:ln>
        </p:spPr>
      </p:pic>
      <p:sp>
        <p:nvSpPr>
          <p:cNvPr id="115" name="Google Shape;48;p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Google Shape;49;p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Google Shape;51;p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Google Shape;52;p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CuadroTexto 3"/>
          <p:cNvSpPr/>
          <p:nvPr/>
        </p:nvSpPr>
        <p:spPr>
          <a:xfrm>
            <a:off x="1219320" y="1311480"/>
            <a:ext cx="6329160" cy="36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a-ES" sz="14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0" name="Google Shape;47;p3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RESULTATS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47;p 1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RESULTATS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Google Shape;48;p 1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Google Shape;49;p 1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Google Shape;51;p 1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Google Shape;52;p 1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CuadroTexto 4"/>
          <p:cNvSpPr/>
          <p:nvPr/>
        </p:nvSpPr>
        <p:spPr>
          <a:xfrm>
            <a:off x="1219320" y="1311480"/>
            <a:ext cx="6329160" cy="36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ca-ES" sz="14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graphicFrame>
        <p:nvGraphicFramePr>
          <p:cNvPr id="127" name="Gráfico 174"/>
          <p:cNvGraphicFramePr/>
          <p:nvPr/>
        </p:nvGraphicFramePr>
        <p:xfrm>
          <a:off x="1715400" y="610200"/>
          <a:ext cx="5756040" cy="323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128" name="" descr=""/>
          <p:cNvPicPr/>
          <p:nvPr/>
        </p:nvPicPr>
        <p:blipFill>
          <a:blip r:embed="rId2"/>
          <a:stretch/>
        </p:blipFill>
        <p:spPr>
          <a:xfrm>
            <a:off x="1656720" y="918000"/>
            <a:ext cx="6219000" cy="3817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47;p 2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RESULTATS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Google Shape;48;p 2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Google Shape;49;p 2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Google Shape;51;p 2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Google Shape;52;p 2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CuadroTexto 5"/>
          <p:cNvSpPr/>
          <p:nvPr/>
        </p:nvSpPr>
        <p:spPr>
          <a:xfrm>
            <a:off x="1219320" y="1311480"/>
            <a:ext cx="6329160" cy="36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ca-ES" sz="14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graphicFrame>
        <p:nvGraphicFramePr>
          <p:cNvPr id="135" name="Gráfico 182"/>
          <p:cNvGraphicFramePr/>
          <p:nvPr/>
        </p:nvGraphicFramePr>
        <p:xfrm>
          <a:off x="1715400" y="610200"/>
          <a:ext cx="5756040" cy="323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136" name="Imagen 183" descr=""/>
          <p:cNvPicPr/>
          <p:nvPr/>
        </p:nvPicPr>
        <p:blipFill>
          <a:blip r:embed="rId2"/>
          <a:stretch/>
        </p:blipFill>
        <p:spPr>
          <a:xfrm>
            <a:off x="1693800" y="900000"/>
            <a:ext cx="6120360" cy="378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48;p 3"/>
          <p:cNvSpPr/>
          <p:nvPr/>
        </p:nvSpPr>
        <p:spPr>
          <a:xfrm>
            <a:off x="12623040" y="129200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Google Shape;49;p 3"/>
          <p:cNvSpPr/>
          <p:nvPr/>
        </p:nvSpPr>
        <p:spPr>
          <a:xfrm>
            <a:off x="1443600" y="1565964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Google Shape;51;p 3"/>
          <p:cNvSpPr/>
          <p:nvPr/>
        </p:nvSpPr>
        <p:spPr>
          <a:xfrm>
            <a:off x="12753360" y="130237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e562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DESTINO AL ALTA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Google Shape;52;p 3"/>
          <p:cNvSpPr/>
          <p:nvPr/>
        </p:nvSpPr>
        <p:spPr>
          <a:xfrm>
            <a:off x="1573920" y="15763320"/>
            <a:ext cx="10593360" cy="603360"/>
          </a:xfrm>
          <a:prstGeom prst="roundRect">
            <a:avLst>
              <a:gd name="adj" fmla="val 16667"/>
            </a:avLst>
          </a:prstGeom>
          <a:solidFill>
            <a:srgbClr val="5ecc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DIAGNÓSTICOS PRINCIPALES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CuadroTexto 6"/>
          <p:cNvSpPr/>
          <p:nvPr/>
        </p:nvSpPr>
        <p:spPr>
          <a:xfrm>
            <a:off x="1219320" y="1311480"/>
            <a:ext cx="6329160" cy="36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ca-ES" sz="14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graphicFrame>
        <p:nvGraphicFramePr>
          <p:cNvPr id="142" name="Gráfico 190"/>
          <p:cNvGraphicFramePr/>
          <p:nvPr/>
        </p:nvGraphicFramePr>
        <p:xfrm>
          <a:off x="1715400" y="610200"/>
          <a:ext cx="5756040" cy="323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143" name="Imagen 191" descr=""/>
          <p:cNvPicPr/>
          <p:nvPr/>
        </p:nvPicPr>
        <p:blipFill>
          <a:blip r:embed="rId2"/>
          <a:stretch/>
        </p:blipFill>
        <p:spPr>
          <a:xfrm>
            <a:off x="1929960" y="873000"/>
            <a:ext cx="5990040" cy="3698640"/>
          </a:xfrm>
          <a:prstGeom prst="rect">
            <a:avLst/>
          </a:prstGeom>
          <a:ln w="0">
            <a:noFill/>
          </a:ln>
        </p:spPr>
      </p:pic>
      <p:sp>
        <p:nvSpPr>
          <p:cNvPr id="144" name="Google Shape;47;p 3"/>
          <p:cNvSpPr/>
          <p:nvPr/>
        </p:nvSpPr>
        <p:spPr>
          <a:xfrm>
            <a:off x="2791080" y="311760"/>
            <a:ext cx="3791520" cy="522360"/>
          </a:xfrm>
          <a:prstGeom prst="roundRect">
            <a:avLst>
              <a:gd name="adj" fmla="val 16667"/>
            </a:avLst>
          </a:prstGeom>
          <a:solidFill>
            <a:srgbClr val="2f72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720" rIns="72720" tIns="36360" bIns="3636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a-ES" sz="2600" spc="-1" strike="noStrike">
                <a:solidFill>
                  <a:schemeClr val="lt1"/>
                </a:solidFill>
                <a:latin typeface="Arial"/>
                <a:ea typeface="Arial"/>
              </a:rPr>
              <a:t>RESULTATS</a:t>
            </a:r>
            <a:endParaRPr b="0" lang="ca-E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5eccd4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5eccd4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Application>LibreOffice/7.4.3.2$Windows_X86_64 LibreOffice_project/1048a8393ae2eeec98dff31b5c133c5f1d08b890</Application>
  <AppVersion>15.0000</AppVersion>
  <Words>396</Words>
  <Paragraphs>91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2018-05-15T11:15:33Z</dcterms:created>
  <dc:creator>Mercè Gamell</dc:creator>
  <dc:description/>
  <dc:language>ca-ES</dc:language>
  <cp:lastModifiedBy/>
  <dcterms:modified xsi:type="dcterms:W3CDTF">2023-09-21T00:41:35Z</dcterms:modified>
  <cp:revision>20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11</vt:i4>
  </property>
  <property fmtid="{D5CDD505-2E9C-101B-9397-08002B2CF9AE}" pid="3" name="PresentationFormat">
    <vt:lpwstr>Presentación en pantalla (16:9)</vt:lpwstr>
  </property>
  <property fmtid="{D5CDD505-2E9C-101B-9397-08002B2CF9AE}" pid="4" name="Slides">
    <vt:i4>12</vt:i4>
  </property>
</Properties>
</file>